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1pPr>
    <a:lvl2pPr indent="2286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2pPr>
    <a:lvl3pPr indent="4572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3pPr>
    <a:lvl4pPr indent="6858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4pPr>
    <a:lvl5pPr indent="9144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5pPr>
    <a:lvl6pPr indent="11430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6pPr>
    <a:lvl7pPr indent="13716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7pPr>
    <a:lvl8pPr indent="16002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8pPr>
    <a:lvl9pPr indent="1828800" algn="ctr" defTabSz="584200">
      <a:lnSpc>
        <a:spcPct val="120000"/>
      </a:lnSpc>
      <a:defRPr sz="3200"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162732">
            <a:alpha val="80000"/>
          </a:srgbClr>
        </a:fontRef>
        <a:srgbClr val="162732">
          <a:alpha val="8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rgbClr val="162732">
            <a:alpha val="80000"/>
          </a:srgbClr>
        </a:fontRef>
        <a:srgbClr val="162732">
          <a:alpha val="80000"/>
        </a:srgbClr>
      </a:tcTxStyle>
      <a:tcStyle>
        <a:tcBdr>
          <a:left>
            <a:ln w="12700" cap="flat">
              <a:solidFill>
                <a:srgbClr val="162732"/>
              </a:solidFill>
              <a:prstDash val="solid"/>
              <a:miter lim="400000"/>
            </a:ln>
          </a:left>
          <a:right>
            <a:ln w="25400" cap="flat">
              <a:solidFill>
                <a:srgbClr val="16273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2732"/>
              </a:solidFill>
              <a:prstDash val="solid"/>
              <a:miter lim="400000"/>
            </a:ln>
          </a:top>
          <a:bottom>
            <a:ln w="12700" cap="flat">
              <a:solidFill>
                <a:srgbClr val="162732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162732"/>
              </a:solidFill>
              <a:prstDash val="solid"/>
              <a:miter lim="400000"/>
            </a:ln>
          </a:top>
          <a:bottom>
            <a:ln w="25400" cap="flat">
              <a:solidFill>
                <a:srgbClr val="162732"/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162732"/>
              </a:solidFill>
              <a:prstDash val="solid"/>
              <a:miter lim="400000"/>
            </a:ln>
          </a:left>
          <a:right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95C35"/>
              </a:solidFill>
              <a:custDash>
                <a:ds d="200000" sp="200000"/>
              </a:custDash>
              <a:miter lim="400000"/>
            </a:ln>
          </a:insideV>
        </a:tcBdr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rgbClr val="595C35"/>
              </a:solidFill>
              <a:prstDash val="solid"/>
              <a:miter lim="400000"/>
            </a:ln>
          </a:top>
          <a:bottom>
            <a:ln w="12700" cap="flat">
              <a:solidFill>
                <a:srgbClr val="162732"/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rgbClr val="162732"/>
              </a:solidFill>
              <a:prstDash val="solid"/>
              <a:miter lim="400000"/>
            </a:ln>
          </a:top>
          <a:bottom>
            <a:ln w="25400" cap="flat">
              <a:solidFill>
                <a:srgbClr val="595C35"/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8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288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288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28852"/>
              </a:solidFill>
              <a:prstDash val="solid"/>
              <a:miter lim="400000"/>
            </a:ln>
          </a:right>
          <a:top>
            <a:ln w="12700" cap="flat">
              <a:solidFill>
                <a:srgbClr val="828852">
                  <a:alpha val="6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28852">
                  <a:alpha val="6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28852">
                  <a:alpha val="6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288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28852">
                  <a:alpha val="6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28852"/>
              </a:solidFill>
              <a:prstDash val="solid"/>
              <a:miter lim="400000"/>
            </a:ln>
          </a:bottom>
          <a:insideH>
            <a:ln w="12700" cap="flat">
              <a:solidFill>
                <a:srgbClr val="828852">
                  <a:alpha val="6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digipen.edu" TargetMode="Externa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google.com" TargetMode="Externa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en.wikipedia.org/wiki/List_of_DNS_record_types" TargetMode="Externa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beej.us/guide/bgnet/output/html/multipage/syscalls.html#getaddrinfo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turn </a:t>
            </a:r>
            <a:r>
              <a:rPr sz="2400" u="sng">
                <a:hlinkClick r:id="rId3" invalidUrl="" action="" tgtFrame="" tooltip="" history="1" highlightClick="0" endSnd="0"/>
              </a:rPr>
              <a:t>www.digipen.edu</a:t>
            </a:r>
            <a:r>
              <a:rPr sz="2400"/>
              <a:t> into 107.6.89.11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Has to be a central authority that provides a mapping between human-readable names and IP addresses. This being the Internet, that “central” authority is distributed.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Second arg is for a service type… don’t bother.</a:t>
            </a:r>
            <a:endParaRPr sz="2400"/>
          </a:p>
          <a:p>
            <a:pPr lvl="0">
              <a:defRPr sz="1800"/>
            </a:pPr>
            <a:r>
              <a:rPr sz="2400"/>
              <a:t>Pass in the hint. Basically we’re saying we want an IPv4 address… we could ask for IPv6, or any number of other things.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All of your alternatives are platform-specific. On Windows there’s GetAddrInfoEx(), on Linux there’s getaddrinfo_a, on OSX there’s CFHost. Or just do getaddrinfo in a thread.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3333" indent="-423333">
              <a:buSzPct val="100000"/>
              <a:buAutoNum type="arabicParenR" startAt="1"/>
              <a:defRPr sz="1800"/>
            </a:pPr>
            <a:r>
              <a:rPr sz="2400"/>
              <a:t>Server Alice asks server Bob “what’s </a:t>
            </a:r>
            <a:r>
              <a:rPr sz="2400" u="sng">
                <a:hlinkClick r:id="rId3" invalidUrl="" action="" tgtFrame="" tooltip="" history="1" highlightClick="0" endSnd="0"/>
              </a:rPr>
              <a:t>google.com</a:t>
            </a:r>
            <a:r>
              <a:rPr sz="2400"/>
              <a:t>”?</a:t>
            </a:r>
            <a:endParaRPr sz="2400"/>
          </a:p>
          <a:p>
            <a:pPr lvl="0" marL="423333" indent="-423333">
              <a:buSzPct val="100000"/>
              <a:buAutoNum type="arabicParenR" startAt="1"/>
              <a:defRPr sz="1800"/>
            </a:pPr>
            <a:r>
              <a:rPr sz="2400"/>
              <a:t>Before Bob has time to answer, Mallory sends a UDP packet to Alice, claiming to have Bob’s IP address and giving a malicious response.</a:t>
            </a:r>
            <a:endParaRPr sz="2400"/>
          </a:p>
          <a:p>
            <a:pPr lvl="0" marL="423333" indent="-423333">
              <a:buSzPct val="100000"/>
              <a:buAutoNum type="arabicParenR" startAt="1"/>
              <a:defRPr sz="1800"/>
            </a:pPr>
            <a:r>
              <a:rPr sz="2400"/>
              <a:t>Alice treats this information as true, and ignores Bob’s subsequent response.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Mallory doesn’t just have to get lucky. She can bombard Alice with requests for bogus subdomains.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one ip can serve multiple hostnames (virtual hosting)</a:t>
            </a:r>
            <a:endParaRPr sz="2400"/>
          </a:p>
          <a:p>
            <a:pPr lvl="0">
              <a:defRPr sz="1800"/>
            </a:pPr>
            <a:r>
              <a:rPr sz="2400"/>
              <a:t>one hostname can have multiple ip addresses (fault tolerance and load balancing)</a:t>
            </a: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original solution</a:t>
            </a:r>
            <a:endParaRPr sz="2400"/>
          </a:p>
          <a:p>
            <a:pPr lvl="0">
              <a:defRPr sz="1800"/>
            </a:pPr>
            <a:r>
              <a:rPr sz="2400"/>
              <a:t>doesn’t scale well</a:t>
            </a:r>
            <a:endParaRPr sz="2400"/>
          </a:p>
          <a:p>
            <a:pPr lvl="0">
              <a:defRPr sz="1800"/>
            </a:pPr>
            <a:r>
              <a:rPr sz="2400"/>
              <a:t>useful as a simple tool for controlling your own DNS</a:t>
            </a:r>
            <a:endParaRPr sz="2400"/>
          </a:p>
          <a:p>
            <a:pPr lvl="0">
              <a:defRPr sz="1800"/>
            </a:pPr>
            <a:r>
              <a:rPr sz="2400"/>
              <a:t>dangerous as an easy way for hackers to control your own DNS</a:t>
            </a:r>
            <a:endParaRPr sz="2400"/>
          </a:p>
          <a:p>
            <a:pPr lvl="0">
              <a:defRPr sz="1800"/>
            </a:pPr>
            <a:r>
              <a:rPr sz="2400"/>
              <a:t>On Windows it’s C:\Windows\System32\Drivers\etc\hosts</a:t>
            </a:r>
            <a:endParaRPr sz="2400"/>
          </a:p>
          <a:p>
            <a:pPr lvl="0">
              <a:defRPr sz="1800"/>
            </a:pPr>
            <a:r>
              <a:rPr sz="2400"/>
              <a:t>Everywhere else it’s /etc/hosts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giant distributed database, used for stuff other than DNS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responsibility of each subdomain to ensure uniqueness</a:t>
            </a:r>
            <a:endParaRPr sz="2400"/>
          </a:p>
          <a:p>
            <a:pPr lvl="0">
              <a:defRPr sz="1800"/>
            </a:pPr>
            <a:r>
              <a:rPr sz="2400"/>
              <a:t>some effectively-subdomains aren’t represented in the name. individual registrars are like this.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maintains database of mappings</a:t>
            </a:r>
            <a:endParaRPr sz="2400"/>
          </a:p>
          <a:p>
            <a:pPr lvl="0">
              <a:defRPr sz="1800"/>
            </a:pPr>
            <a:r>
              <a:rPr sz="2400"/>
              <a:t>can talk to other dns servers to look up names it doesn’t know</a:t>
            </a:r>
            <a:endParaRPr sz="2400"/>
          </a:p>
          <a:p>
            <a:pPr lvl="0">
              <a:defRPr sz="1800"/>
            </a:pPr>
            <a:r>
              <a:rPr sz="2400"/>
              <a:t>if it gets an answer, it caches that answer for a period of time (“time to live”), but marks its answer as being possibly incorrect (“non-authoritative”)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A: Name to IP address</a:t>
            </a:r>
            <a:endParaRPr sz="2400"/>
          </a:p>
          <a:p>
            <a:pPr lvl="0">
              <a:defRPr sz="1800"/>
            </a:pPr>
            <a:r>
              <a:rPr sz="2400"/>
              <a:t>CNAME: Name to another name</a:t>
            </a:r>
            <a:endParaRPr sz="2400"/>
          </a:p>
          <a:p>
            <a:pPr lvl="0">
              <a:defRPr sz="1800"/>
            </a:pPr>
            <a:r>
              <a:rPr sz="2400"/>
              <a:t>MX: Mail servers for a domain</a:t>
            </a:r>
            <a:endParaRPr sz="2400"/>
          </a:p>
          <a:p>
            <a:pPr lvl="0">
              <a:defRPr sz="1800"/>
            </a:pPr>
            <a:r>
              <a:rPr sz="2400"/>
              <a:t>SOA: “Start of Authority”</a:t>
            </a:r>
            <a:endParaRPr sz="2400"/>
          </a:p>
          <a:p>
            <a:pPr lvl="0">
              <a:defRPr sz="1800"/>
            </a:pPr>
            <a:r>
              <a:rPr sz="2400"/>
              <a:t>TXT: “Here’s some random data”</a:t>
            </a:r>
            <a:endParaRPr sz="2400"/>
          </a:p>
          <a:p>
            <a:pPr lvl="0">
              <a:defRPr sz="1800"/>
            </a:pPr>
            <a:r>
              <a:rPr sz="2400"/>
              <a:t>…and many more at</a:t>
            </a:r>
            <a:br>
              <a:rPr sz="2400"/>
            </a:br>
            <a:r>
              <a:rPr sz="2400" u="sng">
                <a:hlinkClick r:id="rId3" invalidUrl="" action="" tgtFrame="" tooltip="" history="1" highlightClick="0" endSnd="0"/>
              </a:rPr>
              <a:t>http://en.wikipedia.org/wiki/List_of_DNS_record_types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2400" u="sng">
                <a:hlinkClick r:id="rId3" invalidUrl="" action="" tgtFrame="" tooltip="" history="1" highlightClick="0" endSnd="0"/>
              </a:rPr>
              <a:t>http://beej.us/guide/bgnet/output/html/multipage/syscalls.html#getaddrinfo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Second arg is for a service type… don’t bother.</a:t>
            </a:r>
            <a:endParaRPr sz="2400"/>
          </a:p>
          <a:p>
            <a:pPr lvl="0">
              <a:defRPr sz="1800"/>
            </a:pPr>
            <a:r>
              <a:rPr sz="2400"/>
              <a:t>Pass in the hint. Basically we’re saying we want an IPv4 address… we could ask for IPv6, or any number of other things.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  <a:effectLst>
            <a:outerShdw sx="100000" sy="100000" kx="0" ky="0" algn="b" rotWithShape="0" blurRad="25400" dist="12700" dir="5400000">
              <a:srgbClr val="FFFFFF"/>
            </a:outerShdw>
          </a:effectLst>
        </p:spPr>
        <p:txBody>
          <a:bodyPr anchor="b"/>
          <a:lstStyle>
            <a:lvl1pPr>
              <a:defRPr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i="1" sz="3200"/>
            </a:lvl1pPr>
            <a:lvl2pPr marL="0" indent="228600" algn="ctr">
              <a:spcBef>
                <a:spcPts val="0"/>
              </a:spcBef>
              <a:buSzTx/>
              <a:buFontTx/>
              <a:buNone/>
              <a:defRPr i="1" sz="3200"/>
            </a:lvl2pPr>
            <a:lvl3pPr marL="0" indent="457200" algn="ctr">
              <a:spcBef>
                <a:spcPts val="0"/>
              </a:spcBef>
              <a:buSzTx/>
              <a:buFontTx/>
              <a:buNone/>
              <a:defRPr i="1" sz="3200"/>
            </a:lvl3pPr>
            <a:lvl4pPr marL="0" indent="685800" algn="ctr">
              <a:spcBef>
                <a:spcPts val="0"/>
              </a:spcBef>
              <a:buSzTx/>
              <a:buFontTx/>
              <a:buNone/>
              <a:defRPr i="1" sz="3200"/>
            </a:lvl4pPr>
            <a:lvl5pPr marL="0" indent="914400" algn="ctr">
              <a:spcBef>
                <a:spcPts val="0"/>
              </a:spcBef>
              <a:buSzTx/>
              <a:buFontTx/>
              <a:buNone/>
              <a:defRPr i="1" sz="3200"/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spcBef>
                <a:spcPts val="0"/>
              </a:spcBef>
              <a:buSzTx/>
              <a:buFontTx/>
              <a:buNone/>
              <a:def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spcBef>
                <a:spcPts val="0"/>
              </a:spcBef>
              <a:buSzTx/>
              <a:buFontTx/>
              <a:buNone/>
              <a:def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spcBef>
                <a:spcPts val="0"/>
              </a:spcBef>
              <a:buSzTx/>
              <a:buFontTx/>
              <a:buNone/>
              <a:def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spcBef>
                <a:spcPts val="0"/>
              </a:spcBef>
              <a:buSzTx/>
              <a:buFontTx/>
              <a:buNone/>
              <a:def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Body Level One</a:t>
            </a:r>
            <a:endParaRPr i="1" sz="4300">
              <a:solidFill>
                <a:srgbClr val="F6E0AB"/>
              </a:solidFill>
              <a:effectLst>
                <a:outerShdw sx="100000" sy="100000" kx="0" ky="0" algn="b" rotWithShape="0" blurRad="12700" dist="25400" dir="16200000">
                  <a:srgbClr val="000000">
                    <a:alpha val="30000"/>
                  </a:srgbClr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Body Level Two</a:t>
            </a:r>
            <a:endParaRPr i="1" sz="4300">
              <a:solidFill>
                <a:srgbClr val="F6E0AB"/>
              </a:solidFill>
              <a:effectLst>
                <a:outerShdw sx="100000" sy="100000" kx="0" ky="0" algn="b" rotWithShape="0" blurRad="12700" dist="25400" dir="16200000">
                  <a:srgbClr val="000000">
                    <a:alpha val="30000"/>
                  </a:srgbClr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Body Level Three</a:t>
            </a:r>
            <a:endParaRPr i="1" sz="4300">
              <a:solidFill>
                <a:srgbClr val="F6E0AB"/>
              </a:solidFill>
              <a:effectLst>
                <a:outerShdw sx="100000" sy="100000" kx="0" ky="0" algn="b" rotWithShape="0" blurRad="12700" dist="25400" dir="16200000">
                  <a:srgbClr val="000000">
                    <a:alpha val="30000"/>
                  </a:srgbClr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Body Level Four</a:t>
            </a:r>
            <a:endParaRPr i="1" sz="4300">
              <a:solidFill>
                <a:srgbClr val="F6E0AB"/>
              </a:solidFill>
              <a:effectLst>
                <a:outerShdw sx="100000" sy="100000" kx="0" ky="0" algn="b" rotWithShape="0" blurRad="12700" dist="25400" dir="16200000">
                  <a:srgbClr val="000000">
                    <a:alpha val="30000"/>
                  </a:srgbClr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effectLst>
            <a:outerShdw sx="100000" sy="100000" kx="0" ky="0" algn="b" rotWithShape="0" blurRad="25400" dist="12700" dir="5400000">
              <a:srgbClr val="FFFFFF"/>
            </a:outerShdw>
          </a:effectLst>
        </p:spPr>
        <p:txBody>
          <a:bodyPr/>
          <a:lstStyle>
            <a:lvl1pPr>
              <a:defRPr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  <a:effectLst>
            <a:outerShdw sx="100000" sy="100000" kx="0" ky="0" algn="b" rotWithShape="0" blurRad="25400" dist="12700" dir="5400000">
              <a:srgbClr val="FFFFFF"/>
            </a:outerShdw>
          </a:effectLst>
        </p:spPr>
        <p:txBody>
          <a:bodyPr anchor="b"/>
          <a:lstStyle>
            <a:lvl1pPr>
              <a:defRPr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i="1" sz="3200"/>
            </a:lvl1pPr>
            <a:lvl2pPr marL="0" indent="228600" algn="ctr">
              <a:spcBef>
                <a:spcPts val="0"/>
              </a:spcBef>
              <a:buSzTx/>
              <a:buFontTx/>
              <a:buNone/>
              <a:defRPr i="1" sz="3200"/>
            </a:lvl2pPr>
            <a:lvl3pPr marL="0" indent="457200" algn="ctr">
              <a:spcBef>
                <a:spcPts val="0"/>
              </a:spcBef>
              <a:buSzTx/>
              <a:buFontTx/>
              <a:buNone/>
              <a:defRPr i="1" sz="3200"/>
            </a:lvl3pPr>
            <a:lvl4pPr marL="0" indent="685800" algn="ctr">
              <a:spcBef>
                <a:spcPts val="0"/>
              </a:spcBef>
              <a:buSzTx/>
              <a:buFontTx/>
              <a:buNone/>
              <a:defRPr i="1" sz="3200"/>
            </a:lvl4pPr>
            <a:lvl5pPr marL="0" indent="914400" algn="ctr">
              <a:spcBef>
                <a:spcPts val="0"/>
              </a:spcBef>
              <a:buSzTx/>
              <a:buFontTx/>
              <a:buNone/>
              <a:defRPr i="1" sz="3200"/>
            </a:lvl5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i="1"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sz="32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mbossed_Background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1pPr>
      <a:lvl2pPr indent="2286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2pPr>
      <a:lvl3pPr indent="4572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3pPr>
      <a:lvl4pPr indent="6858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4pPr>
      <a:lvl5pPr indent="9144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5pPr>
      <a:lvl6pPr indent="11430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6pPr>
      <a:lvl7pPr indent="13716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7pPr>
      <a:lvl8pPr indent="16002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8pPr>
      <a:lvl9pPr indent="1828800" algn="ctr" defTabSz="584200">
        <a:lnSpc>
          <a:spcPct val="90000"/>
        </a:lnSpc>
        <a:defRPr cap="all" spc="320" sz="6400">
          <a:solidFill>
            <a:srgbClr val="FBF9E6"/>
          </a:solidFill>
          <a:effectLst>
            <a:outerShdw sx="100000" sy="100000" kx="0" ky="0" algn="b" rotWithShape="0" blurRad="25400" dist="25400" dir="16200000">
              <a:srgbClr val="3A3A3A">
                <a:alpha val="70000"/>
              </a:srgbClr>
            </a:outerShdw>
          </a:effectLst>
          <a:latin typeface="+mn-lt"/>
          <a:ea typeface="+mn-ea"/>
          <a:cs typeface="+mn-cs"/>
          <a:sym typeface="Georgia"/>
        </a:defRPr>
      </a:lvl9pPr>
    </p:titleStyle>
    <p:bodyStyle>
      <a:lvl1pPr marL="4318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1pPr>
      <a:lvl2pPr marL="8636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2pPr>
      <a:lvl3pPr marL="12954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3pPr>
      <a:lvl4pPr marL="17272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4pPr>
      <a:lvl5pPr marL="21590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5pPr>
      <a:lvl6pPr marL="25908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6pPr>
      <a:lvl7pPr marL="30226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7pPr>
      <a:lvl8pPr marL="34544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8pPr>
      <a:lvl9pPr marL="3886200" indent="-431800" defTabSz="584200">
        <a:lnSpc>
          <a:spcPct val="120000"/>
        </a:lnSpc>
        <a:spcBef>
          <a:spcPts val="5200"/>
        </a:spcBef>
        <a:buSzPct val="35000"/>
        <a:buFont typeface="Zapf Dingbats"/>
        <a:buBlip>
          <a:blip r:embed="rId3"/>
        </a:buBlip>
        <a:defRPr sz="3600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latin typeface="+mn-lt"/>
          <a:ea typeface="+mn-ea"/>
          <a:cs typeface="+mn-cs"/>
          <a:sym typeface="Georgi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en.wikipedia.org/wiki/List_of_DNS_record_types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digipen.edu" TargetMode="External"/><Relationship Id="rId4" Type="http://schemas.openxmlformats.org/officeDocument/2006/relationships/image" Target="../media/image6.jpeg"/><Relationship Id="rId5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.gif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599" y="723900"/>
            <a:ext cx="11531601" cy="5575300"/>
          </a:xfrm>
          <a:prstGeom prst="rect">
            <a:avLst/>
          </a:prstGeom>
        </p:spPr>
      </p:pic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Domain Name System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4300">
                <a:solidFill>
                  <a:srgbClr val="F6E0AB"/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</a:rPr>
              <a:t>The Internet’s Phone Book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107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" name="Group 111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110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14" name="Group 114"/>
          <p:cNvGrpSpPr/>
          <p:nvPr/>
        </p:nvGrpSpPr>
        <p:grpSpPr>
          <a:xfrm>
            <a:off x="4151145" y="3581766"/>
            <a:ext cx="6022183" cy="1453855"/>
            <a:chOff x="-31750" y="-31750"/>
            <a:chExt cx="6022181" cy="1453854"/>
          </a:xfrm>
        </p:grpSpPr>
        <p:sp>
          <p:nvSpPr>
            <p:cNvPr id="113" name="Shape 113"/>
            <p:cNvSpPr/>
            <p:nvPr/>
          </p:nvSpPr>
          <p:spPr>
            <a:xfrm>
              <a:off x="0" y="0"/>
              <a:ext cx="5958539" cy="935937"/>
            </a:xfrm>
            <a:prstGeom prst="wedgeEllipseCallout">
              <a:avLst>
                <a:gd name="adj1" fmla="val -49523"/>
                <a:gd name="adj2" fmla="val 98577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Hey edu: .digipen?</a:t>
              </a:r>
            </a:p>
          </p:txBody>
        </p:sp>
        <p:pic>
          <p:nvPicPr>
            <p:cNvPr id="11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1750" y="-31750"/>
              <a:ext cx="6022182" cy="1453855"/>
            </a:xfrm>
            <a:prstGeom prst="rect">
              <a:avLst/>
            </a:prstGeom>
            <a:effectLst/>
          </p:spPr>
        </p:pic>
      </p:grpSp>
      <p:grpSp>
        <p:nvGrpSpPr>
          <p:cNvPr id="117" name="Group 117"/>
          <p:cNvGrpSpPr/>
          <p:nvPr/>
        </p:nvGrpSpPr>
        <p:grpSpPr>
          <a:xfrm>
            <a:off x="10254238" y="4981892"/>
            <a:ext cx="1442581" cy="1669416"/>
            <a:chOff x="-31750" y="-31750"/>
            <a:chExt cx="1442580" cy="1669415"/>
          </a:xfrm>
        </p:grpSpPr>
        <p:pic>
          <p:nvPicPr>
            <p:cNvPr id="116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5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20" name="Group 120"/>
          <p:cNvGrpSpPr/>
          <p:nvPr/>
        </p:nvGrpSpPr>
        <p:grpSpPr>
          <a:xfrm>
            <a:off x="5954610" y="5852377"/>
            <a:ext cx="4481910" cy="1605883"/>
            <a:chOff x="-31750" y="-31081"/>
            <a:chExt cx="4481909" cy="1605882"/>
          </a:xfrm>
        </p:grpSpPr>
        <p:sp>
          <p:nvSpPr>
            <p:cNvPr id="119" name="Shape 119"/>
            <p:cNvSpPr/>
            <p:nvPr/>
          </p:nvSpPr>
          <p:spPr>
            <a:xfrm>
              <a:off x="0" y="0"/>
              <a:ext cx="4418410" cy="154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cubicBezTo>
                    <a:pt x="16766" y="21600"/>
                    <a:pt x="21600" y="18190"/>
                    <a:pt x="21600" y="13983"/>
                  </a:cubicBezTo>
                  <a:cubicBezTo>
                    <a:pt x="21600" y="11642"/>
                    <a:pt x="20099" y="9547"/>
                    <a:pt x="17743" y="8150"/>
                  </a:cubicBezTo>
                  <a:lnTo>
                    <a:pt x="21460" y="0"/>
                  </a:lnTo>
                  <a:lnTo>
                    <a:pt x="10793" y="6367"/>
                  </a:lnTo>
                  <a:cubicBezTo>
                    <a:pt x="4832" y="6370"/>
                    <a:pt x="0" y="9778"/>
                    <a:pt x="0" y="13983"/>
                  </a:cubicBezTo>
                  <a:cubicBezTo>
                    <a:pt x="0" y="18190"/>
                    <a:pt x="4836" y="21600"/>
                    <a:pt x="10801" y="2160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.digipen is 204.174.42.68</a:t>
              </a:r>
            </a:p>
          </p:txBody>
        </p:sp>
        <p:pic>
          <p:nvPicPr>
            <p:cNvPr id="118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1750" y="-31082"/>
              <a:ext cx="4481910" cy="16058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3"/>
      <p:bldP build="whole" bldLvl="1" animBg="1" rev="0" advAuto="0" spid="114" grpId="1"/>
      <p:bldP build="whole" bldLvl="1" animBg="1" rev="0" advAuto="0" spid="11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123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roup 127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126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30" name="Group 130"/>
          <p:cNvGrpSpPr/>
          <p:nvPr/>
        </p:nvGrpSpPr>
        <p:grpSpPr>
          <a:xfrm>
            <a:off x="4151145" y="3581766"/>
            <a:ext cx="6022183" cy="1453855"/>
            <a:chOff x="-31750" y="-31750"/>
            <a:chExt cx="6022181" cy="1453854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5958539" cy="935937"/>
            </a:xfrm>
            <a:prstGeom prst="wedgeEllipseCallout">
              <a:avLst>
                <a:gd name="adj1" fmla="val -49523"/>
                <a:gd name="adj2" fmla="val 98577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Hey digipen: distance?</a:t>
              </a:r>
            </a:p>
          </p:txBody>
        </p:sp>
        <p:pic>
          <p:nvPicPr>
            <p:cNvPr id="12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1750" y="-31750"/>
              <a:ext cx="6022182" cy="1453855"/>
            </a:xfrm>
            <a:prstGeom prst="rect">
              <a:avLst/>
            </a:prstGeom>
            <a:effectLst/>
          </p:spPr>
        </p:pic>
      </p:grpSp>
      <p:grpSp>
        <p:nvGrpSpPr>
          <p:cNvPr id="133" name="Group 133"/>
          <p:cNvGrpSpPr/>
          <p:nvPr/>
        </p:nvGrpSpPr>
        <p:grpSpPr>
          <a:xfrm>
            <a:off x="10254238" y="4981892"/>
            <a:ext cx="1442581" cy="1669416"/>
            <a:chOff x="-31750" y="-31750"/>
            <a:chExt cx="1442580" cy="1669415"/>
          </a:xfrm>
        </p:grpSpPr>
        <p:pic>
          <p:nvPicPr>
            <p:cNvPr id="132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36" name="Group 136"/>
          <p:cNvGrpSpPr/>
          <p:nvPr/>
        </p:nvGrpSpPr>
        <p:grpSpPr>
          <a:xfrm>
            <a:off x="5614008" y="6209467"/>
            <a:ext cx="4481910" cy="2032052"/>
            <a:chOff x="-31750" y="-31750"/>
            <a:chExt cx="4481909" cy="2032051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4418410" cy="196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16766" y="0"/>
                    <a:pt x="21600" y="3720"/>
                    <a:pt x="21600" y="8308"/>
                  </a:cubicBezTo>
                  <a:cubicBezTo>
                    <a:pt x="21600" y="10757"/>
                    <a:pt x="20214" y="12951"/>
                    <a:pt x="18022" y="14471"/>
                  </a:cubicBezTo>
                  <a:lnTo>
                    <a:pt x="21460" y="21600"/>
                  </a:lnTo>
                  <a:lnTo>
                    <a:pt x="13083" y="16425"/>
                  </a:lnTo>
                  <a:cubicBezTo>
                    <a:pt x="12346" y="16547"/>
                    <a:pt x="11585" y="16617"/>
                    <a:pt x="10801" y="16617"/>
                  </a:cubicBezTo>
                  <a:cubicBezTo>
                    <a:pt x="4836" y="16617"/>
                    <a:pt x="0" y="12896"/>
                    <a:pt x="0" y="8308"/>
                  </a:cubicBezTo>
                  <a:cubicBezTo>
                    <a:pt x="0" y="3720"/>
                    <a:pt x="4836" y="0"/>
                    <a:pt x="10801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distance is 204.174.42.106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…for the next hour</a:t>
              </a:r>
            </a:p>
          </p:txBody>
        </p:sp>
        <p:pic>
          <p:nvPicPr>
            <p:cNvPr id="134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1750" y="-31750"/>
              <a:ext cx="4481910" cy="2032052"/>
            </a:xfrm>
            <a:prstGeom prst="rect">
              <a:avLst/>
            </a:prstGeom>
            <a:effectLst/>
          </p:spPr>
        </p:pic>
      </p:grpSp>
      <p:grpSp>
        <p:nvGrpSpPr>
          <p:cNvPr id="139" name="Group 139"/>
          <p:cNvGrpSpPr/>
          <p:nvPr/>
        </p:nvGrpSpPr>
        <p:grpSpPr>
          <a:xfrm>
            <a:off x="10133527" y="7428048"/>
            <a:ext cx="1442582" cy="1669417"/>
            <a:chOff x="-31750" y="-31750"/>
            <a:chExt cx="1442580" cy="1669415"/>
          </a:xfrm>
        </p:grpSpPr>
        <p:pic>
          <p:nvPicPr>
            <p:cNvPr id="138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3"/>
      <p:bldP build="whole" bldLvl="1" animBg="1" rev="0" advAuto="0" spid="139" grpId="1"/>
      <p:bldP build="whole" bldLvl="1" animBg="1" rev="0" advAuto="0" spid="13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142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" name="Group 146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145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49" name="Group 149"/>
          <p:cNvGrpSpPr/>
          <p:nvPr/>
        </p:nvGrpSpPr>
        <p:grpSpPr>
          <a:xfrm>
            <a:off x="10254238" y="4981892"/>
            <a:ext cx="1442581" cy="1669416"/>
            <a:chOff x="-31750" y="-31750"/>
            <a:chExt cx="1442580" cy="1669415"/>
          </a:xfrm>
        </p:grpSpPr>
        <p:pic>
          <p:nvPicPr>
            <p:cNvPr id="148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52" name="Group 152"/>
          <p:cNvGrpSpPr/>
          <p:nvPr/>
        </p:nvGrpSpPr>
        <p:grpSpPr>
          <a:xfrm>
            <a:off x="10133527" y="7428048"/>
            <a:ext cx="1442582" cy="1669417"/>
            <a:chOff x="-31750" y="-31750"/>
            <a:chExt cx="1442580" cy="1669415"/>
          </a:xfrm>
        </p:grpSpPr>
        <p:pic>
          <p:nvPicPr>
            <p:cNvPr id="151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55" name="Group 155"/>
          <p:cNvGrpSpPr/>
          <p:nvPr/>
        </p:nvGrpSpPr>
        <p:grpSpPr>
          <a:xfrm>
            <a:off x="3231083" y="6253661"/>
            <a:ext cx="5254229" cy="2031955"/>
            <a:chOff x="-31750" y="-30910"/>
            <a:chExt cx="5254228" cy="2031954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5190729" cy="19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21600"/>
                  </a:moveTo>
                  <a:cubicBezTo>
                    <a:pt x="4835" y="21600"/>
                    <a:pt x="0" y="17882"/>
                    <a:pt x="0" y="13294"/>
                  </a:cubicBezTo>
                  <a:cubicBezTo>
                    <a:pt x="0" y="10821"/>
                    <a:pt x="1412" y="8604"/>
                    <a:pt x="3642" y="7082"/>
                  </a:cubicBezTo>
                  <a:lnTo>
                    <a:pt x="119" y="0"/>
                  </a:lnTo>
                  <a:lnTo>
                    <a:pt x="8494" y="5180"/>
                  </a:lnTo>
                  <a:cubicBezTo>
                    <a:pt x="9237" y="5056"/>
                    <a:pt x="10007" y="4984"/>
                    <a:pt x="10799" y="4984"/>
                  </a:cubicBezTo>
                  <a:cubicBezTo>
                    <a:pt x="16764" y="4984"/>
                    <a:pt x="21600" y="8706"/>
                    <a:pt x="21600" y="13294"/>
                  </a:cubicBezTo>
                  <a:cubicBezTo>
                    <a:pt x="21600" y="17882"/>
                    <a:pt x="16764" y="21600"/>
                    <a:pt x="10799" y="2160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distance.digipen.edu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204.174.42.106</a:t>
              </a:r>
            </a:p>
          </p:txBody>
        </p:sp>
        <p:pic>
          <p:nvPicPr>
            <p:cNvPr id="153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1750" y="-30911"/>
              <a:ext cx="5254229" cy="2031955"/>
            </a:xfrm>
            <a:prstGeom prst="rect">
              <a:avLst/>
            </a:prstGeom>
            <a:effectLst/>
          </p:spPr>
        </p:pic>
      </p:grpSp>
      <p:grpSp>
        <p:nvGrpSpPr>
          <p:cNvPr id="165" name="Group 165"/>
          <p:cNvGrpSpPr/>
          <p:nvPr/>
        </p:nvGrpSpPr>
        <p:grpSpPr>
          <a:xfrm>
            <a:off x="4148122" y="3162496"/>
            <a:ext cx="4650620" cy="2243169"/>
            <a:chOff x="-31749" y="-31749"/>
            <a:chExt cx="4650619" cy="2243167"/>
          </a:xfrm>
        </p:grpSpPr>
        <p:pic>
          <p:nvPicPr>
            <p:cNvPr id="156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31442" y="-31750"/>
              <a:ext cx="4387428" cy="1792333"/>
            </a:xfrm>
            <a:prstGeom prst="rect">
              <a:avLst/>
            </a:prstGeom>
            <a:effectLst/>
          </p:spPr>
        </p:pic>
        <p:sp>
          <p:nvSpPr>
            <p:cNvPr id="158" name="Shape 158"/>
            <p:cNvSpPr/>
            <p:nvPr/>
          </p:nvSpPr>
          <p:spPr>
            <a:xfrm>
              <a:off x="538907" y="299266"/>
              <a:ext cx="3772497" cy="1130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distance.digipen.edu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204.174.42.106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 1 hour</a:t>
              </a:r>
            </a:p>
          </p:txBody>
        </p:sp>
        <p:grpSp>
          <p:nvGrpSpPr>
            <p:cNvPr id="161" name="Group 161"/>
            <p:cNvGrpSpPr/>
            <p:nvPr/>
          </p:nvGrpSpPr>
          <p:grpSpPr>
            <a:xfrm>
              <a:off x="138550" y="1353442"/>
              <a:ext cx="683806" cy="658224"/>
              <a:chOff x="-31750" y="-31750"/>
              <a:chExt cx="683804" cy="658222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0" y="0"/>
                <a:ext cx="620305" cy="594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0CDB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defRPr>
                    <a:effectLst/>
                  </a:defRPr>
                </a:pPr>
              </a:p>
            </p:txBody>
          </p:sp>
          <p:pic>
            <p:nvPicPr>
              <p:cNvPr id="159" name="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683805" cy="658223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4" name="Group 164"/>
            <p:cNvGrpSpPr/>
            <p:nvPr/>
          </p:nvGrpSpPr>
          <p:grpSpPr>
            <a:xfrm>
              <a:off x="-31750" y="1697007"/>
              <a:ext cx="494212" cy="514411"/>
              <a:chOff x="-31749" y="-31749"/>
              <a:chExt cx="494211" cy="514410"/>
            </a:xfrm>
          </p:grpSpPr>
          <p:sp>
            <p:nvSpPr>
              <p:cNvPr id="163" name="Shape 163"/>
              <p:cNvSpPr/>
              <p:nvPr/>
            </p:nvSpPr>
            <p:spPr>
              <a:xfrm>
                <a:off x="0" y="0"/>
                <a:ext cx="430712" cy="450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0CDB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defRPr>
                    <a:effectLst/>
                  </a:defRPr>
                </a:pPr>
              </a:p>
            </p:txBody>
          </p:sp>
          <p:pic>
            <p:nvPicPr>
              <p:cNvPr id="162" name="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494212" cy="514411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  <p:bldP build="whole" bldLvl="1" animBg="1" rev="0" advAuto="0" spid="16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168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roup 172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171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75" name="Group 175"/>
          <p:cNvGrpSpPr/>
          <p:nvPr/>
        </p:nvGrpSpPr>
        <p:grpSpPr>
          <a:xfrm>
            <a:off x="10254238" y="4981892"/>
            <a:ext cx="1442581" cy="1669416"/>
            <a:chOff x="-31750" y="-31750"/>
            <a:chExt cx="1442580" cy="1669415"/>
          </a:xfrm>
        </p:grpSpPr>
        <p:pic>
          <p:nvPicPr>
            <p:cNvPr id="174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78" name="Group 178"/>
          <p:cNvGrpSpPr/>
          <p:nvPr/>
        </p:nvGrpSpPr>
        <p:grpSpPr>
          <a:xfrm>
            <a:off x="10133527" y="7428048"/>
            <a:ext cx="1442582" cy="1669417"/>
            <a:chOff x="-31750" y="-31750"/>
            <a:chExt cx="1442580" cy="1669415"/>
          </a:xfrm>
        </p:grpSpPr>
        <p:pic>
          <p:nvPicPr>
            <p:cNvPr id="177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  <p:grpSp>
        <p:nvGrpSpPr>
          <p:cNvPr id="188" name="Group 188"/>
          <p:cNvGrpSpPr/>
          <p:nvPr/>
        </p:nvGrpSpPr>
        <p:grpSpPr>
          <a:xfrm>
            <a:off x="4148122" y="3162496"/>
            <a:ext cx="4650620" cy="2243169"/>
            <a:chOff x="-31749" y="-31749"/>
            <a:chExt cx="4650619" cy="2243167"/>
          </a:xfrm>
        </p:grpSpPr>
        <p:pic>
          <p:nvPicPr>
            <p:cNvPr id="179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1442" y="-31750"/>
              <a:ext cx="4387428" cy="1792333"/>
            </a:xfrm>
            <a:prstGeom prst="rect">
              <a:avLst/>
            </a:prstGeom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538907" y="299266"/>
              <a:ext cx="3772497" cy="1130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distance.digipen.edu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204.174.42.106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 1 hour</a:t>
              </a:r>
            </a:p>
          </p:txBody>
        </p:sp>
        <p:grpSp>
          <p:nvGrpSpPr>
            <p:cNvPr id="184" name="Group 184"/>
            <p:cNvGrpSpPr/>
            <p:nvPr/>
          </p:nvGrpSpPr>
          <p:grpSpPr>
            <a:xfrm>
              <a:off x="138550" y="1353442"/>
              <a:ext cx="683806" cy="658224"/>
              <a:chOff x="-31750" y="-31750"/>
              <a:chExt cx="683804" cy="658222"/>
            </a:xfrm>
          </p:grpSpPr>
          <p:sp>
            <p:nvSpPr>
              <p:cNvPr id="183" name="Shape 183"/>
              <p:cNvSpPr/>
              <p:nvPr/>
            </p:nvSpPr>
            <p:spPr>
              <a:xfrm>
                <a:off x="0" y="0"/>
                <a:ext cx="620305" cy="594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0CDB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defRPr>
                    <a:effectLst/>
                  </a:defRPr>
                </a:pPr>
              </a:p>
            </p:txBody>
          </p:sp>
          <p:pic>
            <p:nvPicPr>
              <p:cNvPr id="182" name="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683805" cy="658223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7" name="Group 187"/>
            <p:cNvGrpSpPr/>
            <p:nvPr/>
          </p:nvGrpSpPr>
          <p:grpSpPr>
            <a:xfrm>
              <a:off x="-31750" y="1697007"/>
              <a:ext cx="494212" cy="514411"/>
              <a:chOff x="-31749" y="-31749"/>
              <a:chExt cx="494211" cy="514410"/>
            </a:xfrm>
          </p:grpSpPr>
          <p:sp>
            <p:nvSpPr>
              <p:cNvPr id="186" name="Shape 186"/>
              <p:cNvSpPr/>
              <p:nvPr/>
            </p:nvSpPr>
            <p:spPr>
              <a:xfrm>
                <a:off x="0" y="0"/>
                <a:ext cx="430712" cy="450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0CDB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defRPr>
                    <a:effectLst/>
                  </a:defRPr>
                </a:pPr>
              </a:p>
            </p:txBody>
          </p:sp>
          <p:pic>
            <p:nvPicPr>
              <p:cNvPr id="185" name="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-31750" y="-31750"/>
                <a:ext cx="494212" cy="51441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189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6891" y="7369587"/>
            <a:ext cx="1164935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 192"/>
          <p:cNvGrpSpPr/>
          <p:nvPr/>
        </p:nvGrpSpPr>
        <p:grpSpPr>
          <a:xfrm>
            <a:off x="4006853" y="7986574"/>
            <a:ext cx="4933158" cy="1441810"/>
            <a:chOff x="-31750" y="-31316"/>
            <a:chExt cx="4933156" cy="1441809"/>
          </a:xfrm>
        </p:grpSpPr>
        <p:sp>
          <p:nvSpPr>
            <p:cNvPr id="191" name="Shape 191"/>
            <p:cNvSpPr/>
            <p:nvPr/>
          </p:nvSpPr>
          <p:spPr>
            <a:xfrm>
              <a:off x="0" y="0"/>
              <a:ext cx="4869657" cy="1378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35" y="21600"/>
                    <a:pt x="0" y="18361"/>
                    <a:pt x="0" y="14363"/>
                  </a:cubicBezTo>
                  <a:cubicBezTo>
                    <a:pt x="0" y="12084"/>
                    <a:pt x="1602" y="10075"/>
                    <a:pt x="4056" y="8748"/>
                  </a:cubicBezTo>
                  <a:lnTo>
                    <a:pt x="127" y="0"/>
                  </a:lnTo>
                  <a:lnTo>
                    <a:pt x="12372" y="7225"/>
                  </a:lnTo>
                  <a:cubicBezTo>
                    <a:pt x="17586" y="7739"/>
                    <a:pt x="21600" y="10725"/>
                    <a:pt x="21600" y="14363"/>
                  </a:cubicBezTo>
                  <a:cubicBezTo>
                    <a:pt x="21600" y="18361"/>
                    <a:pt x="16765" y="21600"/>
                    <a:pt x="10800" y="2160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distance.digipen.edu?</a:t>
              </a:r>
            </a:p>
          </p:txBody>
        </p:sp>
        <p:pic>
          <p:nvPicPr>
            <p:cNvPr id="190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31750" y="-31317"/>
              <a:ext cx="4933157" cy="1441811"/>
            </a:xfrm>
            <a:prstGeom prst="rect">
              <a:avLst/>
            </a:prstGeom>
            <a:effectLst/>
          </p:spPr>
        </p:pic>
      </p:grpSp>
      <p:grpSp>
        <p:nvGrpSpPr>
          <p:cNvPr id="195" name="Group 195"/>
          <p:cNvGrpSpPr/>
          <p:nvPr/>
        </p:nvGrpSpPr>
        <p:grpSpPr>
          <a:xfrm>
            <a:off x="4345780" y="5556975"/>
            <a:ext cx="5254229" cy="2031955"/>
            <a:chOff x="-31750" y="-30910"/>
            <a:chExt cx="5254228" cy="2031954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5190729" cy="19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21600"/>
                  </a:moveTo>
                  <a:cubicBezTo>
                    <a:pt x="4835" y="21600"/>
                    <a:pt x="0" y="17882"/>
                    <a:pt x="0" y="13294"/>
                  </a:cubicBezTo>
                  <a:cubicBezTo>
                    <a:pt x="0" y="10821"/>
                    <a:pt x="1412" y="8604"/>
                    <a:pt x="3642" y="7082"/>
                  </a:cubicBezTo>
                  <a:lnTo>
                    <a:pt x="119" y="0"/>
                  </a:lnTo>
                  <a:lnTo>
                    <a:pt x="8494" y="5180"/>
                  </a:lnTo>
                  <a:cubicBezTo>
                    <a:pt x="9237" y="5056"/>
                    <a:pt x="10007" y="4984"/>
                    <a:pt x="10799" y="4984"/>
                  </a:cubicBezTo>
                  <a:cubicBezTo>
                    <a:pt x="16764" y="4984"/>
                    <a:pt x="21600" y="8706"/>
                    <a:pt x="21600" y="13294"/>
                  </a:cubicBezTo>
                  <a:cubicBezTo>
                    <a:pt x="21600" y="17882"/>
                    <a:pt x="16764" y="21600"/>
                    <a:pt x="10799" y="2160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distance.digipen.edu</a:t>
              </a:r>
              <a:b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b="1" sz="2400">
                  <a:solidFill>
                    <a:srgbClr val="4F5C3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204.174.42.106</a:t>
              </a:r>
            </a:p>
          </p:txBody>
        </p:sp>
        <p:pic>
          <p:nvPicPr>
            <p:cNvPr id="193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31750" y="-30911"/>
              <a:ext cx="5254229" cy="20319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5" grpId="3"/>
      <p:bldP build="whole" bldLvl="1" animBg="1" rev="0" advAuto="0" spid="18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Not just names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A: Name to IP address</a:t>
            </a:r>
            <a:endParaRPr sz="2916">
              <a:solidFill>
                <a:srgbClr val="4F5C3F"/>
              </a:solidFill>
              <a:effectLst>
                <a:outerShdw sx="100000" sy="100000" kx="0" ky="0" algn="b" rotWithShape="0" blurRad="20574" dist="10287" dir="0">
                  <a:srgbClr val="FFFFFF">
                    <a:alpha val="45000"/>
                  </a:srgbClr>
                </a:outerShdw>
              </a:effectLst>
            </a:endParaRPr>
          </a:p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CNAME: Name to another name</a:t>
            </a:r>
            <a:endParaRPr sz="2916">
              <a:solidFill>
                <a:srgbClr val="4F5C3F"/>
              </a:solidFill>
              <a:effectLst>
                <a:outerShdw sx="100000" sy="100000" kx="0" ky="0" algn="b" rotWithShape="0" blurRad="20574" dist="10287" dir="0">
                  <a:srgbClr val="FFFFFF">
                    <a:alpha val="45000"/>
                  </a:srgbClr>
                </a:outerShdw>
              </a:effectLst>
            </a:endParaRPr>
          </a:p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MX: Mail servers for a domain</a:t>
            </a:r>
            <a:endParaRPr sz="2916">
              <a:solidFill>
                <a:srgbClr val="4F5C3F"/>
              </a:solidFill>
              <a:effectLst>
                <a:outerShdw sx="100000" sy="100000" kx="0" ky="0" algn="b" rotWithShape="0" blurRad="20574" dist="10287" dir="0">
                  <a:srgbClr val="FFFFFF">
                    <a:alpha val="45000"/>
                  </a:srgbClr>
                </a:outerShdw>
              </a:effectLst>
            </a:endParaRPr>
          </a:p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SOA: “Start of Authority”</a:t>
            </a:r>
            <a:endParaRPr sz="2916">
              <a:solidFill>
                <a:srgbClr val="4F5C3F"/>
              </a:solidFill>
              <a:effectLst>
                <a:outerShdw sx="100000" sy="100000" kx="0" ky="0" algn="b" rotWithShape="0" blurRad="20574" dist="10287" dir="0">
                  <a:srgbClr val="FFFFFF">
                    <a:alpha val="45000"/>
                  </a:srgbClr>
                </a:outerShdw>
              </a:effectLst>
            </a:endParaRPr>
          </a:p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TXT: “Here’s some random data”</a:t>
            </a:r>
            <a:endParaRPr sz="2916">
              <a:solidFill>
                <a:srgbClr val="4F5C3F"/>
              </a:solidFill>
              <a:effectLst>
                <a:outerShdw sx="100000" sy="100000" kx="0" ky="0" algn="b" rotWithShape="0" blurRad="20574" dist="10287" dir="0">
                  <a:srgbClr val="FFFFFF">
                    <a:alpha val="45000"/>
                  </a:srgbClr>
                </a:outerShdw>
              </a:effectLst>
            </a:endParaRPr>
          </a:p>
          <a:p>
            <a:pPr lvl="0" marL="349758" indent="-349758" defTabSz="473201">
              <a:spcBef>
                <a:spcPts val="42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  <a:t>…and many more at</a:t>
            </a:r>
            <a:br>
              <a:rPr sz="2916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rPr>
            </a:br>
            <a:r>
              <a:rPr sz="2916" u="sng">
                <a:solidFill>
                  <a:srgbClr val="4F5C3F"/>
                </a:solidFill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  <a:hlinkClick r:id="rId4" invalidUrl="" action="" tgtFrame="" tooltip="" history="1" highlightClick="0" endSnd="0"/>
              </a:rPr>
              <a:t>http://en.wikipedia.org/wiki/List_of_DNS_record_types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Reverse Lookup</a:t>
            </a:r>
          </a:p>
        </p:txBody>
      </p:sp>
      <p:sp>
        <p:nvSpPr>
          <p:cNvPr id="203" name="Shape 203"/>
          <p:cNvSpPr/>
          <p:nvPr/>
        </p:nvSpPr>
        <p:spPr>
          <a:xfrm>
            <a:off x="287927" y="4679950"/>
            <a:ext cx="12428947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defRPr b="1" spc="265" sz="53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  <a:effectLst/>
              </a:defRPr>
            </a:pPr>
            <a:r>
              <a:rPr b="1" spc="265" sz="53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in-addr.arpa.106.42.174.204</a:t>
            </a:r>
          </a:p>
        </p:txBody>
      </p:sp>
      <p:pic>
        <p:nvPicPr>
          <p:cNvPr id="204" name="Screen Shot 2014-09-23 at 9.49.2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404" y="3661228"/>
            <a:ext cx="88773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825500" y="5347062"/>
            <a:ext cx="11353800" cy="10773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defRPr b="1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  <a:effectLst/>
              </a:defRPr>
            </a:pPr>
            <a:r>
              <a:rPr b="1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gethostbyaddr()</a:t>
            </a:r>
          </a:p>
        </p:txBody>
      </p:sp>
      <p:sp>
        <p:nvSpPr>
          <p:cNvPr id="207" name="Shape 207"/>
          <p:cNvSpPr/>
          <p:nvPr/>
        </p:nvSpPr>
        <p:spPr>
          <a:xfrm>
            <a:off x="825500" y="3752970"/>
            <a:ext cx="11353800" cy="10773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defRPr b="1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  <a:effectLst/>
              </a:defRPr>
            </a:pPr>
            <a:r>
              <a:rPr b="1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gethostbyname()</a:t>
            </a:r>
          </a:p>
        </p:txBody>
      </p:sp>
      <p:pic>
        <p:nvPicPr>
          <p:cNvPr id="20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9915">
            <a:off x="1905746" y="4164632"/>
            <a:ext cx="8935074" cy="2540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  <p:bldP build="whole" bldLvl="1" animBg="1" rev="0" advAuto="0" spid="206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Creating addresses with </a:t>
            </a:r>
            <a:r>
              <a:rPr b="1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</a:p>
        </p:txBody>
      </p:sp>
      <p:sp>
        <p:nvSpPr>
          <p:cNvPr id="214" name="Shape 214"/>
          <p:cNvSpPr/>
          <p:nvPr/>
        </p:nvSpPr>
        <p:spPr>
          <a:xfrm>
            <a:off x="952971" y="2616200"/>
            <a:ext cx="10844858" cy="640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5BD1BE"/>
                </a:solidFill>
                <a:latin typeface="Courier New"/>
                <a:ea typeface="Courier New"/>
                <a:cs typeface="Courier New"/>
                <a:sym typeface="Courier New"/>
              </a:rPr>
              <a:t>sockaddr_in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CreateAddress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5BD1BE"/>
                </a:solidFill>
                <a:latin typeface="Courier New"/>
                <a:ea typeface="Courier New"/>
                <a:cs typeface="Courier New"/>
                <a:sym typeface="Courier New"/>
              </a:rPr>
              <a:t>sockaddr_in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5BD1BE"/>
                </a:solidFill>
                <a:latin typeface="Courier New"/>
                <a:ea typeface="Courier New"/>
                <a:cs typeface="Courier New"/>
                <a:sym typeface="Courier New"/>
              </a:rPr>
              <a:t>sockaddr_in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*)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calloc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D6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sin_family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AF_INET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sin_port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htons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INADDR_ANY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inet_addr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B25C"/>
                </a:solidFill>
                <a:latin typeface="Courier New"/>
                <a:ea typeface="Courier New"/>
                <a:cs typeface="Courier New"/>
                <a:sym typeface="Courier New"/>
              </a:rPr>
              <a:t>// Caller will be responsible for free()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Creating addresses with </a:t>
            </a:r>
            <a:r>
              <a:rPr b="1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</a:p>
        </p:txBody>
      </p:sp>
      <p:sp>
        <p:nvSpPr>
          <p:cNvPr id="217" name="Shape 217"/>
          <p:cNvSpPr/>
          <p:nvPr/>
        </p:nvSpPr>
        <p:spPr>
          <a:xfrm>
            <a:off x="1079971" y="2058911"/>
            <a:ext cx="10844858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INADDR_ANY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inet_addr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B25C"/>
                </a:solidFill>
                <a:latin typeface="Courier New"/>
                <a:ea typeface="Courier New"/>
                <a:cs typeface="Courier New"/>
                <a:sym typeface="Courier New"/>
              </a:rPr>
              <a:t>// Caller will be responsible for free()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Creating addresses with </a:t>
            </a:r>
            <a:r>
              <a:rPr b="1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</a:p>
        </p:txBody>
      </p:sp>
      <p:sp>
        <p:nvSpPr>
          <p:cNvPr id="220" name="Shape 220"/>
          <p:cNvSpPr/>
          <p:nvPr/>
        </p:nvSpPr>
        <p:spPr>
          <a:xfrm>
            <a:off x="1079971" y="2058911"/>
            <a:ext cx="10844858" cy="718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INADDR_ANY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inet_addr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sz="2800">
              <a:solidFill>
                <a:srgbClr val="C1C1C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67AD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B25C"/>
                </a:solidFill>
                <a:latin typeface="Courier New"/>
                <a:ea typeface="Courier New"/>
                <a:cs typeface="Courier New"/>
                <a:sym typeface="Courier New"/>
              </a:rPr>
              <a:t>// Caller will be responsible for free()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518400" y="3027831"/>
            <a:ext cx="4927601" cy="3697938"/>
            <a:chOff x="-146679" y="-99619"/>
            <a:chExt cx="4927600" cy="3697937"/>
          </a:xfrm>
        </p:grpSpPr>
        <p:pic>
          <p:nvPicPr>
            <p:cNvPr id="38" name="montoya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34240" cy="33181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46680" y="-99620"/>
              <a:ext cx="4927601" cy="3697938"/>
            </a:xfrm>
            <a:prstGeom prst="rect">
              <a:avLst/>
            </a:prstGeom>
            <a:effectLst/>
          </p:spPr>
        </p:pic>
      </p:grpSp>
      <p:sp>
        <p:nvSpPr>
          <p:cNvPr id="40" name="Shape 40"/>
          <p:cNvSpPr/>
          <p:nvPr>
            <p:ph type="title"/>
          </p:nvPr>
        </p:nvSpPr>
        <p:spPr>
          <a:xfrm>
            <a:off x="311150" y="2443721"/>
            <a:ext cx="7327900" cy="3340101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name resolution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Creating addresses with </a:t>
            </a:r>
            <a:r>
              <a:rPr b="1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</a:p>
        </p:txBody>
      </p:sp>
      <p:sp>
        <p:nvSpPr>
          <p:cNvPr id="223" name="Shape 223"/>
          <p:cNvSpPr/>
          <p:nvPr/>
        </p:nvSpPr>
        <p:spPr>
          <a:xfrm>
            <a:off x="1079971" y="2067680"/>
            <a:ext cx="11942242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B7DD0"/>
                </a:solidFill>
                <a:latin typeface="Courier New"/>
                <a:ea typeface="Courier New"/>
                <a:cs typeface="Courier New"/>
                <a:sym typeface="Courier New"/>
              </a:rPr>
              <a:t>INADDR_ANY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inet_addr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800">
                <a:solidFill>
                  <a:srgbClr val="919191"/>
                </a:solidFill>
                <a:latin typeface="Courier New"/>
                <a:ea typeface="Courier New"/>
                <a:cs typeface="Courier New"/>
                <a:sym typeface="Courier New"/>
              </a:rPr>
              <a:t>ip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2800">
              <a:solidFill>
                <a:srgbClr val="C1C1C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		if (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sin_addr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S_un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S_addr == INADDR_NONE)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{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ADDRINFOA hint;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PADDRINFOA* ppAddrs;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memset(&amp;hint, 0, sizeof(ADDRINFOA));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hint.ai_family = AF_INET;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int err = getaddrinfo(ip, NULL, &amp;hint, ppAddrs);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if (err != 0)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	return NULL;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else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{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Creating addresses with </a:t>
            </a:r>
            <a:r>
              <a:rPr b="1" spc="285" sz="57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</a:p>
        </p:txBody>
      </p:sp>
      <p:sp>
        <p:nvSpPr>
          <p:cNvPr id="228" name="Shape 228"/>
          <p:cNvSpPr/>
          <p:nvPr/>
        </p:nvSpPr>
        <p:spPr>
          <a:xfrm>
            <a:off x="1079971" y="2067680"/>
            <a:ext cx="11942242" cy="718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PADDRINFOA* ppAddrs;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memset(&amp;hint, 0, sizeof(ADDRINFOA));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hint.ai_family = AF_INET;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int err = getaddrinfo(ip, NULL, &amp;hint, ppAddrs);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if (err != 0)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	return NULL;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else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{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	result-&gt;sin_addr =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		((SOCKADDR_IN*)ppAddrs-&gt;ai_addr)-&gt;sin_addr;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	freeaddrinfo(ppAddrs);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	}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1E1E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1" sz="2800">
              <a:solidFill>
                <a:srgbClr val="E1E1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ADDE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2800">
                <a:solidFill>
                  <a:srgbClr val="D2D2D2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E3E3E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sz="2800">
                <a:solidFill>
                  <a:srgbClr val="67B25C"/>
                </a:solidFill>
                <a:latin typeface="Courier New"/>
                <a:ea typeface="Courier New"/>
                <a:cs typeface="Courier New"/>
                <a:sym typeface="Courier New"/>
              </a:rPr>
              <a:t>// Caller will be responsible for free()</a:t>
            </a:r>
            <a:endParaRPr b="1" sz="2800">
              <a:solidFill>
                <a:srgbClr val="E3E3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b="1" sz="2800">
                <a:solidFill>
                  <a:srgbClr val="C1C1C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b="1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getaddrinfo()</a:t>
            </a:r>
            <a:r>
              <a:rPr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 blocks!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name resolution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Local override from HOSTS file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Distributed hierarchical database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Results are cached</a:t>
            </a:r>
            <a:endParaRPr sz="3600">
              <a:solidFill>
                <a:srgbClr val="4F5C3F"/>
              </a:solidFill>
              <a:effectLst>
                <a:outerShdw sx="100000" sy="100000" kx="0" ky="0" algn="b" rotWithShape="0" blurRad="25400" dist="12700" dir="0">
                  <a:srgbClr val="FFFFFF">
                    <a:alpha val="45000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getaddrinfo() is ugly, blocking and unavoidable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DNS POISONING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825500" y="1752116"/>
            <a:ext cx="11353800" cy="2273301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10" sz="42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One IP to multiple hostnames</a:t>
            </a:r>
            <a:endParaRPr cap="all" spc="210" sz="4200">
              <a:solidFill>
                <a:srgbClr val="4F5C3F">
                  <a:alpha val="69000"/>
                </a:srgbClr>
              </a:solidFill>
              <a:effectLst>
                <a:outerShdw sx="100000" sy="100000" kx="0" ky="0" algn="b" rotWithShape="0" blurRad="25400" dist="12700" dir="16200000">
                  <a:srgbClr val="3A3A3A">
                    <a:alpha val="35000"/>
                  </a:srgbClr>
                </a:outerShdw>
              </a:effectLst>
            </a:endParaRPr>
          </a:p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i="1" spc="210" sz="42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(Virtual Hosting)</a:t>
            </a:r>
          </a:p>
        </p:txBody>
      </p:sp>
      <p:sp>
        <p:nvSpPr>
          <p:cNvPr id="45" name="Shape 45"/>
          <p:cNvSpPr/>
          <p:nvPr/>
        </p:nvSpPr>
        <p:spPr>
          <a:xfrm>
            <a:off x="825500" y="5796038"/>
            <a:ext cx="11353800" cy="2273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cap="all" spc="210" sz="42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Multiple IPS to one HOSTNAME</a:t>
            </a:r>
            <a:endParaRPr cap="all" spc="210" sz="4200">
              <a:solidFill>
                <a:srgbClr val="4F5C3F">
                  <a:alpha val="69000"/>
                </a:srgbClr>
              </a:solidFill>
              <a:effectLst>
                <a:outerShdw sx="100000" sy="100000" kx="0" ky="0" algn="b" rotWithShape="0" blurRad="25400" dist="12700" dir="16200000">
                  <a:srgbClr val="3A3A3A">
                    <a:alpha val="35000"/>
                  </a:srgbClr>
                </a:outerShdw>
              </a:effectLst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cap="all" i="1" spc="210" sz="42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(Load balancing)</a:t>
            </a:r>
          </a:p>
        </p:txBody>
      </p:sp>
      <p:sp>
        <p:nvSpPr>
          <p:cNvPr id="46" name="Shape 46"/>
          <p:cNvSpPr/>
          <p:nvPr/>
        </p:nvSpPr>
        <p:spPr>
          <a:xfrm>
            <a:off x="825500" y="374015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defRPr cap="all" spc="325" sz="65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5" sz="65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No 1:1 Mapping!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2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" grpId="2"/>
      <p:bldP build="whole" bldLvl="1" animBg="1" rev="0" advAuto="0" spid="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51" y="1565244"/>
            <a:ext cx="5281749" cy="6724712"/>
          </a:xfrm>
          <a:prstGeom prst="rect">
            <a:avLst/>
          </a:prstGeom>
        </p:spPr>
      </p:pic>
      <p:sp>
        <p:nvSpPr>
          <p:cNvPr id="51" name="Shape 51"/>
          <p:cNvSpPr/>
          <p:nvPr>
            <p:ph type="title"/>
          </p:nvPr>
        </p:nvSpPr>
        <p:spPr>
          <a:xfrm>
            <a:off x="5931202" y="1771650"/>
            <a:ext cx="7327901" cy="33401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hosts file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5931202" y="5168900"/>
            <a:ext cx="7327901" cy="2743200"/>
          </a:xfrm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Local Lookups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6974356" y="1638300"/>
            <a:ext cx="5471645" cy="6515100"/>
            <a:chOff x="-127000" y="-146050"/>
            <a:chExt cx="5471643" cy="6515100"/>
          </a:xfrm>
        </p:grpSpPr>
        <p:pic>
          <p:nvPicPr>
            <p:cNvPr id="57" name="Screen Shot 2014-09-18 at 3.46.36 PM.png"/>
            <p:cNvPicPr/>
            <p:nvPr/>
          </p:nvPicPr>
          <p:blipFill>
            <a:blip r:embed="rId3">
              <a:extLst/>
            </a:blip>
            <a:srcRect l="1242" t="0" r="1242" b="924"/>
            <a:stretch>
              <a:fillRect/>
            </a:stretch>
          </p:blipFill>
          <p:spPr>
            <a:xfrm>
              <a:off x="0" y="0"/>
              <a:ext cx="5217644" cy="61277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146050"/>
              <a:ext cx="5471644" cy="6515100"/>
            </a:xfrm>
            <a:prstGeom prst="rect">
              <a:avLst/>
            </a:prstGeom>
            <a:effectLst/>
          </p:spPr>
        </p:pic>
      </p:grpSp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4F5C3F">
                    <a:alpha val="69000"/>
                  </a:srgbClr>
                </a:solidFill>
                <a:effectLst>
                  <a:outerShdw sx="100000" sy="100000" kx="0" ky="0" algn="b" rotWithShape="0" blurRad="25400" dist="12700" dir="16200000">
                    <a:srgbClr val="3A3A3A">
                      <a:alpha val="35000"/>
                    </a:srgbClr>
                  </a:outerShdw>
                </a:effectLst>
              </a:rPr>
              <a:t>DNS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</a:rPr>
              <a:t>RFC1034 &amp; RFC1035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3701603" y="1111612"/>
            <a:ext cx="56015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sz="45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  <a:hlinkClick r:id="rId3" invalidUrl="" action="" tgtFrame="" tooltip="" history="1" highlightClick="0" endSnd="0"/>
              </a:rPr>
              <a:t>www.digipen.edu</a:t>
            </a:r>
            <a:r>
              <a:rPr b="1" sz="4500">
                <a:solidFill>
                  <a:srgbClr val="D0CDB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</p:txBody>
      </p:sp>
      <p:sp>
        <p:nvSpPr>
          <p:cNvPr id="65" name="Shape 65"/>
          <p:cNvSpPr/>
          <p:nvPr/>
        </p:nvSpPr>
        <p:spPr>
          <a:xfrm>
            <a:off x="3701603" y="1111612"/>
            <a:ext cx="56015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sz="45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www.digipen.edu</a:t>
            </a:r>
            <a:r>
              <a:rPr b="1" sz="4500">
                <a:solidFill>
                  <a:srgbClr val="AB1701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</p:txBody>
      </p:sp>
      <p:sp>
        <p:nvSpPr>
          <p:cNvPr id="66" name="Shape 66"/>
          <p:cNvSpPr/>
          <p:nvPr/>
        </p:nvSpPr>
        <p:spPr>
          <a:xfrm>
            <a:off x="3701603" y="1111612"/>
            <a:ext cx="56015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sz="45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www.digipen</a:t>
            </a:r>
            <a:r>
              <a:rPr b="1" sz="4500">
                <a:solidFill>
                  <a:srgbClr val="FE9A00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.edu</a:t>
            </a:r>
            <a:r>
              <a:rPr b="1" sz="4500">
                <a:solidFill>
                  <a:srgbClr val="AB1701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</p:txBody>
      </p:sp>
      <p:sp>
        <p:nvSpPr>
          <p:cNvPr id="67" name="Shape 67"/>
          <p:cNvSpPr/>
          <p:nvPr/>
        </p:nvSpPr>
        <p:spPr>
          <a:xfrm>
            <a:off x="3701603" y="1111612"/>
            <a:ext cx="56015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sz="4500">
                <a:solidFill>
                  <a:srgbClr val="4F5C3F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sz="4500">
                <a:solidFill>
                  <a:srgbClr val="4FC030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.digipen</a:t>
            </a:r>
            <a:r>
              <a:rPr b="1" sz="4500">
                <a:solidFill>
                  <a:srgbClr val="FE9A00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.edu</a:t>
            </a:r>
            <a:r>
              <a:rPr b="1" sz="4500">
                <a:solidFill>
                  <a:srgbClr val="AB1701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</p:txBody>
      </p:sp>
      <p:sp>
        <p:nvSpPr>
          <p:cNvPr id="68" name="Shape 68"/>
          <p:cNvSpPr/>
          <p:nvPr/>
        </p:nvSpPr>
        <p:spPr>
          <a:xfrm>
            <a:off x="3701603" y="1111612"/>
            <a:ext cx="56015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sz="4500">
                <a:solidFill>
                  <a:srgbClr val="1AACE1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sz="4500">
                <a:solidFill>
                  <a:srgbClr val="4FC030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.digipen</a:t>
            </a:r>
            <a:r>
              <a:rPr b="1" sz="4500">
                <a:solidFill>
                  <a:srgbClr val="FE9A00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.edu</a:t>
            </a:r>
            <a:r>
              <a:rPr b="1" sz="4500">
                <a:solidFill>
                  <a:srgbClr val="AB1701"/>
                </a:solidFill>
                <a:effectLst>
                  <a:outerShdw sx="100000" sy="100000" kx="0" ky="0" algn="b" rotWithShape="0" blurRad="25400" dist="12700" dir="0">
                    <a:srgbClr val="FFFFFF">
                      <a:alpha val="45000"/>
                    </a:srgb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42467" y="2361383"/>
            <a:ext cx="11519866" cy="6308985"/>
            <a:chOff x="-127000" y="-88900"/>
            <a:chExt cx="11519865" cy="6308984"/>
          </a:xfrm>
        </p:grpSpPr>
        <p:pic>
          <p:nvPicPr>
            <p:cNvPr id="70" name="Structure_DNS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265866" cy="59787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11519866" cy="63089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" grpId="1"/>
      <p:bldP build="whole" bldLvl="1" animBg="1" rev="0" advAuto="0" spid="66" grpId="2"/>
      <p:bldP build="whole" bldLvl="1" animBg="1" rev="0" advAuto="0" spid="68" grpId="4"/>
      <p:bldP build="whole" bldLvl="1" animBg="1" rev="0" advAuto="0" spid="6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76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79"/>
          <p:cNvGrpSpPr/>
          <p:nvPr/>
        </p:nvGrpSpPr>
        <p:grpSpPr>
          <a:xfrm>
            <a:off x="1898529" y="6752835"/>
            <a:ext cx="4933157" cy="1379130"/>
            <a:chOff x="-31750" y="-31749"/>
            <a:chExt cx="4933156" cy="1379129"/>
          </a:xfrm>
        </p:grpSpPr>
        <p:sp>
          <p:nvSpPr>
            <p:cNvPr id="78" name="Shape 78"/>
            <p:cNvSpPr/>
            <p:nvPr/>
          </p:nvSpPr>
          <p:spPr>
            <a:xfrm>
              <a:off x="0" y="0"/>
              <a:ext cx="4869725" cy="861249"/>
            </a:xfrm>
            <a:prstGeom prst="wedgeEllipseCallout">
              <a:avLst>
                <a:gd name="adj1" fmla="val -49416"/>
                <a:gd name="adj2" fmla="val 10279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distance.digipen.edu</a:t>
              </a:r>
            </a:p>
          </p:txBody>
        </p:sp>
        <p:pic>
          <p:nvPicPr>
            <p:cNvPr id="7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1"/>
              <a:ext cx="4933157" cy="137913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84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" name="Group 88"/>
          <p:cNvGrpSpPr/>
          <p:nvPr/>
        </p:nvGrpSpPr>
        <p:grpSpPr>
          <a:xfrm>
            <a:off x="4151145" y="3581766"/>
            <a:ext cx="4304508" cy="1453569"/>
            <a:chOff x="-31750" y="-31749"/>
            <a:chExt cx="4304506" cy="1453568"/>
          </a:xfrm>
        </p:grpSpPr>
        <p:sp>
          <p:nvSpPr>
            <p:cNvPr id="87" name="Shape 87"/>
            <p:cNvSpPr/>
            <p:nvPr/>
          </p:nvSpPr>
          <p:spPr>
            <a:xfrm>
              <a:off x="0" y="0"/>
              <a:ext cx="4240954" cy="935937"/>
            </a:xfrm>
            <a:prstGeom prst="wedgeEllipseCallout">
              <a:avLst>
                <a:gd name="adj1" fmla="val -49330"/>
                <a:gd name="adj2" fmla="val 98577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Hey root: .edu?</a:t>
              </a:r>
            </a:p>
          </p:txBody>
        </p:sp>
        <p:pic>
          <p:nvPicPr>
            <p:cNvPr id="86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4304507" cy="1453569"/>
            </a:xfrm>
            <a:prstGeom prst="rect">
              <a:avLst/>
            </a:prstGeom>
            <a:effectLst/>
          </p:spPr>
        </p:pic>
      </p:grpSp>
      <p:grpSp>
        <p:nvGrpSpPr>
          <p:cNvPr id="91" name="Group 91"/>
          <p:cNvGrpSpPr/>
          <p:nvPr/>
        </p:nvGrpSpPr>
        <p:grpSpPr>
          <a:xfrm>
            <a:off x="6248883" y="5713554"/>
            <a:ext cx="6597864" cy="3823041"/>
            <a:chOff x="-127000" y="-88900"/>
            <a:chExt cx="6597863" cy="3823040"/>
          </a:xfrm>
        </p:grpSpPr>
        <p:pic>
          <p:nvPicPr>
            <p:cNvPr id="90" name="root-map.gif"/>
            <p:cNvPicPr/>
            <p:nvPr/>
          </p:nvPicPr>
          <p:blipFill>
            <a:blip r:embed="rId5">
              <a:extLst/>
            </a:blip>
            <a:srcRect l="9997" t="28159" r="8361" b="11906"/>
            <a:stretch>
              <a:fillRect/>
            </a:stretch>
          </p:blipFill>
          <p:spPr>
            <a:xfrm>
              <a:off x="0" y="0"/>
              <a:ext cx="6343863" cy="34928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9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6597863" cy="3823041"/>
            </a:xfrm>
            <a:prstGeom prst="rect">
              <a:avLst/>
            </a:prstGeom>
            <a:effectLst/>
          </p:spPr>
        </p:pic>
      </p:grpSp>
      <p:grpSp>
        <p:nvGrpSpPr>
          <p:cNvPr id="94" name="Group 94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93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3"/>
      <p:bldP build="whole" bldLvl="1" animBg="1" rev="0" advAuto="0" spid="91" grpId="2"/>
      <p:bldP build="whole" bldLvl="1" animBg="1" rev="0" advAuto="0" spid="8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320" sz="6400"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rPr>
              <a:t>DNS Resolution</a:t>
            </a:r>
          </a:p>
        </p:txBody>
      </p:sp>
      <p:pic>
        <p:nvPicPr>
          <p:cNvPr id="97" name="server-bd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04" y="4623434"/>
            <a:ext cx="1379081" cy="160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Cl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1" y="7954754"/>
            <a:ext cx="1164936" cy="1164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6580697" y="3390754"/>
            <a:ext cx="4481910" cy="1605883"/>
            <a:chOff x="-31750" y="-31081"/>
            <a:chExt cx="4481909" cy="1605882"/>
          </a:xfrm>
        </p:grpSpPr>
        <p:sp>
          <p:nvSpPr>
            <p:cNvPr id="100" name="Shape 100"/>
            <p:cNvSpPr/>
            <p:nvPr/>
          </p:nvSpPr>
          <p:spPr>
            <a:xfrm>
              <a:off x="0" y="0"/>
              <a:ext cx="4418410" cy="154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cubicBezTo>
                    <a:pt x="16766" y="21600"/>
                    <a:pt x="21600" y="18190"/>
                    <a:pt x="21600" y="13983"/>
                  </a:cubicBezTo>
                  <a:cubicBezTo>
                    <a:pt x="21600" y="11642"/>
                    <a:pt x="20099" y="9547"/>
                    <a:pt x="17743" y="8150"/>
                  </a:cubicBezTo>
                  <a:lnTo>
                    <a:pt x="21460" y="0"/>
                  </a:lnTo>
                  <a:lnTo>
                    <a:pt x="10793" y="6367"/>
                  </a:lnTo>
                  <a:cubicBezTo>
                    <a:pt x="4832" y="6370"/>
                    <a:pt x="0" y="9778"/>
                    <a:pt x="0" y="13983"/>
                  </a:cubicBezTo>
                  <a:cubicBezTo>
                    <a:pt x="0" y="18190"/>
                    <a:pt x="4836" y="21600"/>
                    <a:pt x="10801" y="2160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 b="1" sz="24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effectLst/>
                </a:defRPr>
              </a:pPr>
              <a:r>
                <a:rPr b="1" sz="2400">
                  <a:solidFill>
                    <a:srgbClr val="4F5C3F"/>
                  </a:solidFill>
                </a:rPr>
                <a:t>.edu is 192.5.6.30</a:t>
              </a:r>
            </a:p>
          </p:txBody>
        </p:sp>
        <p:pic>
          <p:nvPicPr>
            <p:cNvPr id="9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082"/>
              <a:ext cx="4481910" cy="1605883"/>
            </a:xfrm>
            <a:prstGeom prst="rect">
              <a:avLst/>
            </a:prstGeom>
            <a:effectLst/>
          </p:spPr>
        </p:pic>
      </p:grpSp>
      <p:grpSp>
        <p:nvGrpSpPr>
          <p:cNvPr id="104" name="Group 104"/>
          <p:cNvGrpSpPr/>
          <p:nvPr/>
        </p:nvGrpSpPr>
        <p:grpSpPr>
          <a:xfrm>
            <a:off x="10913618" y="2535735"/>
            <a:ext cx="1442581" cy="1669417"/>
            <a:chOff x="-31750" y="-31750"/>
            <a:chExt cx="1442580" cy="1669415"/>
          </a:xfrm>
        </p:grpSpPr>
        <p:pic>
          <p:nvPicPr>
            <p:cNvPr id="103" name="server-bd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79081" cy="16059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1750" y="-31750"/>
              <a:ext cx="1442581" cy="16694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B4905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B4905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